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3" r:id="rId2"/>
    <p:sldId id="272" r:id="rId3"/>
    <p:sldId id="261" r:id="rId4"/>
    <p:sldId id="280" r:id="rId5"/>
    <p:sldId id="277" r:id="rId6"/>
    <p:sldId id="275" r:id="rId7"/>
    <p:sldId id="282" r:id="rId8"/>
    <p:sldId id="257" r:id="rId9"/>
    <p:sldId id="278" r:id="rId10"/>
    <p:sldId id="279" r:id="rId11"/>
    <p:sldId id="289" r:id="rId12"/>
    <p:sldId id="284" r:id="rId13"/>
    <p:sldId id="286" r:id="rId14"/>
    <p:sldId id="266" r:id="rId15"/>
    <p:sldId id="263" r:id="rId16"/>
    <p:sldId id="290" r:id="rId17"/>
    <p:sldId id="267" r:id="rId18"/>
    <p:sldId id="292" r:id="rId19"/>
    <p:sldId id="295" r:id="rId20"/>
    <p:sldId id="294" r:id="rId21"/>
    <p:sldId id="291" r:id="rId22"/>
    <p:sldId id="270" r:id="rId23"/>
    <p:sldId id="29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66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A1340-3885-774B-9A48-3B67AA89FF2B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AD96-DA37-4D46-AF66-58153B4ED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constant</a:t>
            </a:r>
            <a:r>
              <a:rPr lang="en-US" baseline="0" dirty="0" smtClean="0"/>
              <a:t>ly seeing data. This is the Bayesian brain Hypothesis. We want to model the world around us. Our brain is doing the same 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2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and how do we do simulations. Create a LARGE set of data, why do you do this, can you recover the parameters, are they correlated. How small a set of data can you get to still get a reasonable result. Can you separate the model families. </a:t>
            </a:r>
            <a:r>
              <a:rPr lang="en-US" baseline="0" dirty="0" err="1" smtClean="0"/>
              <a:t>Fminsearch</a:t>
            </a:r>
            <a:r>
              <a:rPr lang="en-US" baseline="0" dirty="0" smtClean="0"/>
              <a:t>, gradient descent, then sampling and VB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5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0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0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2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16DCBCF2-565F-FF4F-8A2A-1F2FE06E2392}" type="datetimeFigureOut">
              <a:rPr lang="en-US" smtClean="0"/>
              <a:pPr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4D6DB10E-336D-E64E-BF06-3AD490378A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3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pecial Elit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pecial Elit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pecial Elit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pecial Elit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7.emf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Saee Paliwal</a:t>
            </a:r>
          </a:p>
          <a:p>
            <a:r>
              <a:rPr lang="en-US" dirty="0" smtClean="0"/>
              <a:t>TNU CPC</a:t>
            </a:r>
          </a:p>
          <a:p>
            <a:r>
              <a:rPr lang="en-US" dirty="0" smtClean="0"/>
              <a:t>August, 2016</a:t>
            </a:r>
            <a:endParaRPr lang="en-US" dirty="0"/>
          </a:p>
        </p:txBody>
      </p:sp>
      <p:pic>
        <p:nvPicPr>
          <p:cNvPr id="4" name="Picture 3" descr="ingredients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7425" y="3456814"/>
            <a:ext cx="7109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Jayne Print YOFF"/>
                <a:cs typeface="Jayne Print YOFF"/>
              </a:rPr>
              <a:t>Modeling Basics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pecial Elite"/>
                <a:cs typeface="Special Elite"/>
              </a:rPr>
              <a:t>The start-to-finish of Bayesian Cognitive Modeling</a:t>
            </a:r>
            <a:endParaRPr lang="en-US" sz="2000" dirty="0">
              <a:solidFill>
                <a:schemeClr val="bg1"/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898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1: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Question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Friend tosses a tricky coin. What is the probability of heads?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4" name="Picture 3" descr="co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2: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Hypothesis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3 competing hypotheses:</a:t>
            </a:r>
          </a:p>
          <a:p>
            <a:pPr marL="400050" indent="-400050">
              <a:buAutoNum type="romanLcParenBoth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have no information about the coin = Uniform prior</a:t>
            </a:r>
          </a:p>
          <a:p>
            <a:pPr marL="400050" indent="-400050">
              <a:buAutoNum type="romanL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believe the coin to be fair = tight prior around 0.5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marL="400050" indent="-400050">
              <a:buAutoNum type="romanL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have a suspicion that the coin is unfair = weak prior around 0.3</a:t>
            </a:r>
          </a:p>
        </p:txBody>
      </p:sp>
      <p:pic>
        <p:nvPicPr>
          <p:cNvPr id="3" name="Picture 2" descr="Figure1_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8" y="4317437"/>
            <a:ext cx="2878130" cy="2160000"/>
          </a:xfrm>
          <a:prstGeom prst="rect">
            <a:avLst/>
          </a:prstGeom>
        </p:spPr>
      </p:pic>
      <p:pic>
        <p:nvPicPr>
          <p:cNvPr id="6" name="Picture 5" descr="Figure1_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95" y="4317437"/>
            <a:ext cx="2878130" cy="2160000"/>
          </a:xfrm>
          <a:prstGeom prst="rect">
            <a:avLst/>
          </a:prstGeom>
        </p:spPr>
      </p:pic>
      <p:pic>
        <p:nvPicPr>
          <p:cNvPr id="8" name="Picture 7" descr="Figure1_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78" y="4317437"/>
            <a:ext cx="2878130" cy="21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647" y="3959414"/>
            <a:ext cx="767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1                          Prior 2                              Prior 3    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49581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3: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Task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- Coin toss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Our task is to flip a coin 100 times and observe the probability of heads.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Say we observe 65 successes (heads).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3" name="Picture 2" descr="Figure2_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0" y="4318000"/>
            <a:ext cx="2878130" cy="2160000"/>
          </a:xfrm>
          <a:prstGeom prst="rect">
            <a:avLst/>
          </a:prstGeom>
        </p:spPr>
      </p:pic>
      <p:pic>
        <p:nvPicPr>
          <p:cNvPr id="4" name="Picture 3" descr="Figure2_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47" y="4318000"/>
            <a:ext cx="2878130" cy="2160000"/>
          </a:xfrm>
          <a:prstGeom prst="rect">
            <a:avLst/>
          </a:prstGeom>
        </p:spPr>
      </p:pic>
      <p:pic>
        <p:nvPicPr>
          <p:cNvPr id="5" name="Picture 4" descr="Figure2_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17" y="4318000"/>
            <a:ext cx="28781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4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2520" y="407615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4: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520" y="1336722"/>
            <a:ext cx="735105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Beta-binomial model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Prior: Beta distribution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Likelihood: Binomial distribution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For 65 successes, our likelihood looks as follows: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60022"/>
              </p:ext>
            </p:extLst>
          </p:nvPr>
        </p:nvGraphicFramePr>
        <p:xfrm>
          <a:off x="2868706" y="2323827"/>
          <a:ext cx="888685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8706" y="2323827"/>
                        <a:ext cx="888685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420817"/>
              </p:ext>
            </p:extLst>
          </p:nvPr>
        </p:nvGraphicFramePr>
        <p:xfrm>
          <a:off x="2868706" y="3255864"/>
          <a:ext cx="888685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Document" r:id="rId5" imgW="5486400" imgH="177800" progId="Word.Document.12">
                  <p:embed/>
                </p:oleObj>
              </mc:Choice>
              <mc:Fallback>
                <p:oleObj name="Document" r:id="rId5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8706" y="3255864"/>
                        <a:ext cx="888685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Figure2_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0" y="4318000"/>
            <a:ext cx="2878130" cy="2160000"/>
          </a:xfrm>
          <a:prstGeom prst="rect">
            <a:avLst/>
          </a:prstGeom>
        </p:spPr>
      </p:pic>
      <p:pic>
        <p:nvPicPr>
          <p:cNvPr id="10" name="Picture 9" descr="Figure2_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47" y="4318000"/>
            <a:ext cx="2878130" cy="2160000"/>
          </a:xfrm>
          <a:prstGeom prst="rect">
            <a:avLst/>
          </a:prstGeom>
        </p:spPr>
      </p:pic>
      <p:pic>
        <p:nvPicPr>
          <p:cNvPr id="12" name="Picture 11" descr="Figure2_3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17" y="4318000"/>
            <a:ext cx="28781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3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4767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5: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Simulations</a:t>
            </a:r>
            <a:endParaRPr lang="en-US" sz="2200" dirty="0">
              <a:solidFill>
                <a:srgbClr val="FF66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71060" y="1405994"/>
            <a:ext cx="6565117" cy="5400701"/>
            <a:chOff x="2300942" y="1331289"/>
            <a:chExt cx="6565117" cy="5400701"/>
          </a:xfrm>
        </p:grpSpPr>
        <p:pic>
          <p:nvPicPr>
            <p:cNvPr id="5" name="Picture 4" descr="Figure3_1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942" y="1331289"/>
              <a:ext cx="6565117" cy="1800000"/>
            </a:xfrm>
            <a:prstGeom prst="rect">
              <a:avLst/>
            </a:prstGeom>
          </p:spPr>
        </p:pic>
        <p:pic>
          <p:nvPicPr>
            <p:cNvPr id="6" name="Picture 5" descr="Figure3_2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943" y="4931990"/>
              <a:ext cx="6565116" cy="1800000"/>
            </a:xfrm>
            <a:prstGeom prst="rect">
              <a:avLst/>
            </a:prstGeom>
          </p:spPr>
        </p:pic>
        <p:pic>
          <p:nvPicPr>
            <p:cNvPr id="7" name="Picture 6" descr="Figure3_3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942" y="3131289"/>
              <a:ext cx="6565116" cy="18000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58587" y="1912469"/>
            <a:ext cx="21216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1: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2: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3: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11597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6: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Inversion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Different types of model inversion: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ampling methods (Markov-chain Monte Carlo)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versus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methods 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Bayes)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MCMC: 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Mechanism: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sample from a proposal distribution and generate a set of plausible samples from the posterior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Advantages: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more precise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Drawbacks: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computationally intensive (often takes a long time)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Bayes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Mechanism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Analytic inversion of a model under the mean field approximation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Advantages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xtremely fast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Drawbacks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often inexact</a:t>
            </a:r>
          </a:p>
        </p:txBody>
      </p:sp>
    </p:spTree>
    <p:extLst>
      <p:ext uri="{BB962C8B-B14F-4D97-AF65-F5344CB8AC3E}">
        <p14:creationId xmlns:p14="http://schemas.microsoft.com/office/powerpoint/2010/main" val="199050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97089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7: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Data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959958"/>
            <a:ext cx="839990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Say we now play the task. </a:t>
            </a:r>
            <a:r>
              <a:rPr lang="en-US" dirty="0" smtClean="0">
                <a:latin typeface="Special Elite"/>
                <a:cs typeface="Special Elite"/>
              </a:rPr>
              <a:t>We observe a set number of heads, say 32 heads out of 100 tosses. We now want to asses which of our </a:t>
            </a:r>
            <a:r>
              <a:rPr lang="en-US" dirty="0" err="1" smtClean="0">
                <a:latin typeface="Special Elite"/>
                <a:cs typeface="Special Elite"/>
              </a:rPr>
              <a:t>compoeting</a:t>
            </a:r>
            <a:r>
              <a:rPr lang="en-US" dirty="0" smtClean="0">
                <a:latin typeface="Special Elite"/>
                <a:cs typeface="Special Elite"/>
              </a:rPr>
              <a:t> hypotheses (i.e. our 3 priors) is most plausible. In order to do so, we invert our Beta-Binomial model on the observed data: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Inversion results:</a:t>
            </a:r>
          </a:p>
        </p:txBody>
      </p:sp>
    </p:spTree>
    <p:extLst>
      <p:ext uri="{BB962C8B-B14F-4D97-AF65-F5344CB8AC3E}">
        <p14:creationId xmlns:p14="http://schemas.microsoft.com/office/powerpoint/2010/main" val="423278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7: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selection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556551"/>
            <a:ext cx="839990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How do we know which model is ideal?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Objective function: Free energy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76" y="2503393"/>
            <a:ext cx="6413500" cy="271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3765" y="4377766"/>
            <a:ext cx="153894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Expected </a:t>
            </a:r>
          </a:p>
          <a:p>
            <a:pPr algn="ctr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Log-joint</a:t>
            </a:r>
          </a:p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(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rPr>
              <a:t>Accuracy)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2" y="4377766"/>
            <a:ext cx="1538942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pecial Elite"/>
                <a:cs typeface="Special Elite"/>
              </a:rPr>
              <a:t>Entropy</a:t>
            </a:r>
          </a:p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Special Elite"/>
                <a:cs typeface="Special Elite"/>
              </a:rPr>
              <a:t>(Complexity)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35313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79427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8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selection</a:t>
            </a:r>
            <a:endParaRPr lang="en-US" sz="2200" dirty="0">
              <a:solidFill>
                <a:srgbClr val="FF66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4000" y="1915139"/>
            <a:ext cx="8399907" cy="3836878"/>
            <a:chOff x="254000" y="1556551"/>
            <a:chExt cx="8399907" cy="3836878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254000" y="1556551"/>
              <a:ext cx="8399907" cy="17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How do we know which model is ideal?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Objective function: Free energy</a:t>
              </a:r>
            </a:p>
            <a:p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8076" y="2503393"/>
              <a:ext cx="6413500" cy="2717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853765" y="4377766"/>
              <a:ext cx="1538942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Expected </a:t>
              </a:r>
            </a:p>
            <a:p>
              <a:pPr algn="ctr"/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Log-joint</a:t>
              </a:r>
            </a:p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Accuracy)</a:t>
              </a:r>
            </a:p>
            <a:p>
              <a:endParaRPr lang="en-US" dirty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2" y="4377766"/>
              <a:ext cx="1538942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Entropy</a:t>
              </a:r>
            </a:p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(Complexity)</a:t>
              </a:r>
            </a:p>
            <a:p>
              <a:endParaRPr lang="en-US" dirty="0">
                <a:solidFill>
                  <a:schemeClr val="accent6">
                    <a:lumMod val="75000"/>
                  </a:schemeClr>
                </a:solidFill>
                <a:latin typeface="Special Elite"/>
                <a:cs typeface="Special Elit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244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79427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Winning model</a:t>
            </a:r>
            <a:endParaRPr lang="en-US" sz="22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2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388455"/>
            <a:ext cx="9144000" cy="779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Jayne Print YOFF"/>
                <a:cs typeface="Jayne Print YOFF"/>
              </a:rPr>
              <a:t>Basics</a:t>
            </a:r>
            <a:endParaRPr lang="en-US" sz="4000" dirty="0" smtClean="0">
              <a:solidFill>
                <a:schemeClr val="accent6">
                  <a:lumMod val="75000"/>
                </a:schemeClr>
              </a:solidFill>
              <a:latin typeface="Jayne Print YOFF"/>
              <a:cs typeface="Jayne Print YOFF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708" y="1229638"/>
            <a:ext cx="18527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ho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 cognitive agents model (insects, animals, humans)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827" y="1229638"/>
            <a:ext cx="20319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hat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Learning from data to understand and make predictions about one’s surroundings.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7002" y="1229638"/>
            <a:ext cx="17406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here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Everywhere, even where there’s no data (i.e. sensory deprivation chambers)!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297" y="1229638"/>
            <a:ext cx="13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when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 day, every day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41105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ow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Frequentists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Bayesian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21175" y="1229638"/>
            <a:ext cx="21515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The ability to understand and predict our environments ensures our survival.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spic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7"/>
          <a:stretch/>
        </p:blipFill>
        <p:spPr>
          <a:xfrm>
            <a:off x="0" y="4447038"/>
            <a:ext cx="9144000" cy="2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od_plat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068" y="1867647"/>
            <a:ext cx="24929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Plate </a:t>
            </a:r>
          </a:p>
          <a:p>
            <a:pPr algn="ctr"/>
            <a:r>
              <a:rPr lang="en-US" sz="6000" dirty="0" smtClean="0">
                <a:latin typeface="Jayne Print YOFF"/>
                <a:cs typeface="Jayne Print YOFF"/>
              </a:rPr>
              <a:t>and </a:t>
            </a:r>
          </a:p>
          <a:p>
            <a:pPr algn="ctr"/>
            <a:r>
              <a:rPr lang="en-US" sz="6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serve</a:t>
            </a:r>
            <a:r>
              <a:rPr lang="en-US" sz="6000" dirty="0" smtClean="0">
                <a:latin typeface="Jayne Print YOFF"/>
                <a:cs typeface="Jayne Print YOFF"/>
              </a:rPr>
              <a:t>!</a:t>
            </a:r>
            <a:endParaRPr lang="en-US" sz="6000" dirty="0">
              <a:latin typeface="Jayne Print YOFF"/>
              <a:cs typeface="Jayne Print YOFF"/>
            </a:endParaRPr>
          </a:p>
        </p:txBody>
      </p:sp>
    </p:spTree>
    <p:extLst>
      <p:ext uri="{BB962C8B-B14F-4D97-AF65-F5344CB8AC3E}">
        <p14:creationId xmlns:p14="http://schemas.microsoft.com/office/powerpoint/2010/main" val="272719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891"/>
            <a:ext cx="91440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Jayne Print YOFF"/>
                <a:cs typeface="Jayne Print YOFF"/>
              </a:rPr>
              <a:t>Thank </a:t>
            </a:r>
            <a:r>
              <a:rPr lang="en-US" sz="6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you</a:t>
            </a:r>
            <a:r>
              <a:rPr lang="en-US" sz="6000" dirty="0" smtClean="0">
                <a:latin typeface="Jayne Print YOFF"/>
                <a:cs typeface="Jayne Print YOFF"/>
              </a:rPr>
              <a:t>!</a:t>
            </a:r>
            <a:endParaRPr lang="en-US" sz="6000" dirty="0">
              <a:latin typeface="Jayne Print YOFF"/>
              <a:cs typeface="Jayne Print YOFF"/>
            </a:endParaRPr>
          </a:p>
        </p:txBody>
      </p:sp>
    </p:spTree>
    <p:extLst>
      <p:ext uri="{BB962C8B-B14F-4D97-AF65-F5344CB8AC3E}">
        <p14:creationId xmlns:p14="http://schemas.microsoft.com/office/powerpoint/2010/main" val="298471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3797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Questions?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Questions?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0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u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14374" r="1845" b="14137"/>
          <a:stretch/>
        </p:blipFill>
        <p:spPr>
          <a:xfrm rot="5400000">
            <a:off x="-642472" y="1180354"/>
            <a:ext cx="6260353" cy="464670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005295" y="1003972"/>
            <a:ext cx="3511176" cy="158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 smtClean="0">
                <a:solidFill>
                  <a:srgbClr val="FF6600"/>
                </a:solidFill>
                <a:latin typeface="Jayne Print YOFF"/>
                <a:cs typeface="Jayne Print YOFF"/>
              </a:rPr>
              <a:t>Frequentist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approach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7179" y="851647"/>
            <a:ext cx="3585881" cy="534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56293" y="1055618"/>
            <a:ext cx="3841004" cy="4900706"/>
            <a:chOff x="745938" y="1583768"/>
            <a:chExt cx="3841004" cy="4900706"/>
          </a:xfrm>
        </p:grpSpPr>
        <p:sp>
          <p:nvSpPr>
            <p:cNvPr id="3" name="Rectangle 2"/>
            <p:cNvSpPr/>
            <p:nvPr/>
          </p:nvSpPr>
          <p:spPr>
            <a:xfrm>
              <a:off x="745938" y="1583768"/>
              <a:ext cx="3841004" cy="4900706"/>
            </a:xfrm>
            <a:prstGeom prst="rect">
              <a:avLst/>
            </a:prstGeom>
            <a:noFill/>
            <a:ln w="76200" cmpd="tri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1529" y="1583768"/>
              <a:ext cx="343647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arrington"/>
                  <a:cs typeface="Harrington"/>
                </a:rPr>
                <a:t>Hamish’s Scottish </a:t>
              </a:r>
              <a:r>
                <a:rPr lang="en-US" sz="2000" dirty="0" err="1" smtClean="0">
                  <a:latin typeface="Harrington"/>
                  <a:cs typeface="Harrington"/>
                </a:rPr>
                <a:t>Taverne</a:t>
              </a:r>
              <a:r>
                <a:rPr lang="en-US" sz="2000" dirty="0" smtClean="0">
                  <a:latin typeface="Harrington"/>
                  <a:cs typeface="Harrington"/>
                </a:rPr>
                <a:t> Menu</a:t>
              </a:r>
              <a:endParaRPr lang="en-US" sz="2000" dirty="0">
                <a:latin typeface="Harrington"/>
                <a:cs typeface="Harringto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6119" y="2194123"/>
              <a:ext cx="3003177" cy="4185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deluxe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supreme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 la mode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au gratin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Chicken </a:t>
              </a:r>
              <a:r>
                <a:rPr lang="en-US" sz="1400" dirty="0" err="1" smtClean="0">
                  <a:latin typeface="Harrington"/>
                  <a:cs typeface="Harrington"/>
                </a:rPr>
                <a:t>Tikka</a:t>
              </a:r>
              <a:r>
                <a:rPr lang="en-US" sz="1400" dirty="0" smtClean="0">
                  <a:latin typeface="Harrington"/>
                  <a:cs typeface="Harrington"/>
                </a:rPr>
                <a:t> Masala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  <a:r>
                <a:rPr lang="en-US" sz="1400" dirty="0" err="1" smtClean="0">
                  <a:latin typeface="Harrington"/>
                  <a:cs typeface="Harrington"/>
                </a:rPr>
                <a:t>flambée</a:t>
              </a:r>
              <a:endParaRPr lang="en-US" sz="1400" dirty="0" smtClean="0">
                <a:latin typeface="Harrington"/>
                <a:cs typeface="Harrington"/>
              </a:endParaRP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surprise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Make-your-own Haggis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Something else involving Haggis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05295" y="2607826"/>
            <a:ext cx="375023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Allows us to characterize the likelihood of an event given the data alone (i.e. how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frequently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does an event occur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)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ratio, non-Haggis to Haggis: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1:10</a:t>
            </a:r>
          </a:p>
        </p:txBody>
      </p:sp>
    </p:spTree>
    <p:extLst>
      <p:ext uri="{BB962C8B-B14F-4D97-AF65-F5344CB8AC3E}">
        <p14:creationId xmlns:p14="http://schemas.microsoft.com/office/powerpoint/2010/main" val="295080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75925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7530" y="1509065"/>
            <a:ext cx="8396941" cy="4801315"/>
            <a:chOff x="627530" y="1270009"/>
            <a:chExt cx="8396941" cy="4801315"/>
          </a:xfrm>
        </p:grpSpPr>
        <p:sp>
          <p:nvSpPr>
            <p:cNvPr id="6" name="TextBox 5"/>
            <p:cNvSpPr txBox="1"/>
            <p:nvPr/>
          </p:nvSpPr>
          <p:spPr>
            <a:xfrm>
              <a:off x="627530" y="1270009"/>
              <a:ext cx="8396941" cy="4801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We use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arameters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 from proposed model M to model data y.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Prior: 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Grande"/>
                  <a:ea typeface="Lucida Grande"/>
                  <a:cs typeface="Lucida Grande"/>
                </a:rPr>
                <a:t>θ|M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 </a:t>
              </a: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Likelihood: 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y|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Grande"/>
                  <a:ea typeface="Lucida Grande"/>
                  <a:cs typeface="Lucida Grande"/>
                </a:rPr>
                <a:t>θ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Grande"/>
                  <a:ea typeface="Lucida Grande"/>
                  <a:cs typeface="Lucida Grande"/>
                </a:rPr>
                <a:t>,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 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 </a:t>
              </a: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Posterior: 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Grande"/>
                  <a:ea typeface="Lucida Grande"/>
                  <a:cs typeface="Lucida Grande"/>
                </a:rPr>
                <a:t>θ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|y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, M)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Model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Evidence: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y|M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Full equality: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Posterior = </a:t>
              </a:r>
              <a:r>
                <a:rPr lang="en-US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Likelihood * Prior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  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		         Model Evidence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θ|y,M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)  =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      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|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θ,M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θ|M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)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                  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Σ</a:t>
              </a:r>
              <a:r>
                <a:rPr lang="en-US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y|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’, M)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’|M)       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|y,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)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      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Σ</a:t>
              </a:r>
              <a:r>
                <a:rPr lang="en-US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 </a:t>
              </a:r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P(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y|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’, M) P(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ea typeface="Lucida Grande"/>
                  <a:cs typeface="Special Elite"/>
                </a:rPr>
                <a:t>θ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’|M) 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  <a:p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</p:txBody>
        </p:sp>
        <p:pic>
          <p:nvPicPr>
            <p:cNvPr id="2" name="Picture 1" descr="proportional_to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904" y="5496428"/>
              <a:ext cx="252506" cy="17301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" name="Straight Connector 4"/>
          <p:cNvCxnSpPr/>
          <p:nvPr/>
        </p:nvCxnSpPr>
        <p:spPr>
          <a:xfrm>
            <a:off x="1988669" y="5124827"/>
            <a:ext cx="2224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3059" y="5543178"/>
            <a:ext cx="4303059" cy="6275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8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prior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What information do we have before we see any data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?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odds ratio   75: 15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92084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Applying </a:t>
            </a:r>
            <a:r>
              <a:rPr lang="en-US" sz="4000" dirty="0" smtClean="0">
                <a:solidFill>
                  <a:srgbClr val="FF00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Theorem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odds ratio                     75: 15</a:t>
            </a:r>
          </a:p>
          <a:p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ratio                      1: 10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 odds ratio              75: 150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 1:2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  <a:sym typeface="Wingdings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So there’s a 50% chance that you think you’re not eating sheep stomach. Success.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79064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Our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goal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Inferring generative models from observed data.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78246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</a:t>
            </a:r>
            <a:r>
              <a:rPr lang="en-US" dirty="0" smtClean="0">
                <a:latin typeface="Special Elite"/>
                <a:cs typeface="Special Elite"/>
              </a:rPr>
              <a:t>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</a:t>
            </a:r>
            <a:r>
              <a:rPr lang="en-US" dirty="0" smtClean="0">
                <a:latin typeface="Special Elite"/>
                <a:cs typeface="Special Elite"/>
              </a:rPr>
              <a:t>well-formed Hypothesis</a:t>
            </a:r>
          </a:p>
          <a:p>
            <a:r>
              <a:rPr lang="en-US" dirty="0" smtClean="0">
                <a:latin typeface="Special Elite"/>
                <a:cs typeface="Special Elite"/>
              </a:rPr>
              <a:t>3. 1 </a:t>
            </a:r>
            <a:r>
              <a:rPr lang="en-US" dirty="0" smtClean="0">
                <a:latin typeface="Special Elite"/>
                <a:cs typeface="Special Elite"/>
              </a:rPr>
              <a:t>medium-sized Task</a:t>
            </a:r>
          </a:p>
          <a:p>
            <a:r>
              <a:rPr lang="en-US" dirty="0" smtClean="0">
                <a:latin typeface="Special Elite"/>
                <a:cs typeface="Special Elite"/>
              </a:rPr>
              <a:t>4. 2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ripe </a:t>
            </a:r>
            <a:r>
              <a:rPr lang="en-US" dirty="0" smtClean="0">
                <a:latin typeface="Special Elite"/>
                <a:cs typeface="Special Elite"/>
              </a:rPr>
              <a:t>Models</a:t>
            </a:r>
          </a:p>
          <a:p>
            <a:r>
              <a:rPr lang="en-US" dirty="0" smtClean="0">
                <a:latin typeface="Special Elite"/>
                <a:cs typeface="Special Elite"/>
              </a:rPr>
              <a:t>5. </a:t>
            </a:r>
            <a:r>
              <a:rPr lang="en-US" dirty="0" smtClean="0">
                <a:latin typeface="Special Elite"/>
                <a:cs typeface="Special Elite"/>
              </a:rPr>
              <a:t>1 </a:t>
            </a:r>
            <a:r>
              <a:rPr lang="en-US" dirty="0" smtClean="0">
                <a:latin typeface="Special Elite"/>
                <a:cs typeface="Special Elite"/>
              </a:rPr>
              <a:t>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latin typeface="Special Elite"/>
                <a:cs typeface="Special Elite"/>
              </a:rPr>
              <a:t>6. 9</a:t>
            </a:r>
            <a:r>
              <a:rPr lang="en-US" dirty="0">
                <a:latin typeface="Special Elite"/>
                <a:cs typeface="Special Elite"/>
              </a:rPr>
              <a:t>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7. 2 </a:t>
            </a:r>
            <a:r>
              <a:rPr lang="en-US" dirty="0" smtClean="0">
                <a:latin typeface="Special Elite"/>
                <a:cs typeface="Special Elite"/>
              </a:rPr>
              <a:t>cups 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8. Model </a:t>
            </a:r>
            <a:r>
              <a:rPr lang="en-US" dirty="0" smtClean="0">
                <a:latin typeface="Special Elite"/>
                <a:cs typeface="Special Elite"/>
              </a:rPr>
              <a:t>selection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ooden-cutting-793x5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t="1654" r="6702" b="5192"/>
          <a:stretch/>
        </p:blipFill>
        <p:spPr>
          <a:xfrm>
            <a:off x="0" y="-275860"/>
            <a:ext cx="9652000" cy="71338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66470" y="2652423"/>
            <a:ext cx="5109883" cy="2158636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Our problem:</a:t>
            </a:r>
            <a:b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</a:br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The </a:t>
            </a:r>
            <a:b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</a:br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Tricky Coin</a:t>
            </a:r>
            <a:endParaRPr lang="en-US" sz="4000" dirty="0">
              <a:solidFill>
                <a:srgbClr val="FFFFFF"/>
              </a:solidFill>
              <a:latin typeface="Jayne Print YOFF"/>
              <a:cs typeface="Jayne Print YOFF"/>
            </a:endParaRPr>
          </a:p>
        </p:txBody>
      </p:sp>
    </p:spTree>
    <p:extLst>
      <p:ext uri="{BB962C8B-B14F-4D97-AF65-F5344CB8AC3E}">
        <p14:creationId xmlns:p14="http://schemas.microsoft.com/office/powerpoint/2010/main" val="48649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</TotalTime>
  <Words>840</Words>
  <Application>Microsoft Macintosh PowerPoint</Application>
  <PresentationFormat>On-screen Show (4:3)</PresentationFormat>
  <Paragraphs>183</Paragraphs>
  <Slides>23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Microsoft Word Document</vt:lpstr>
      <vt:lpstr>Modeling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problem: The  Tricky Coin</vt:lpstr>
      <vt:lpstr>PowerPoint Presentation</vt:lpstr>
      <vt:lpstr>PowerPoint Presentation</vt:lpstr>
      <vt:lpstr>PowerPoint Presentation</vt:lpstr>
      <vt:lpstr>PowerPoint Presentation</vt:lpstr>
      <vt:lpstr>Step 5: Simulations</vt:lpstr>
      <vt:lpstr>Step 6: Model Inversion </vt:lpstr>
      <vt:lpstr>Step 7: Data</vt:lpstr>
      <vt:lpstr>Step 7: Model selection</vt:lpstr>
      <vt:lpstr>Step 8: Model selection</vt:lpstr>
      <vt:lpstr>Winning model</vt:lpstr>
      <vt:lpstr>PowerPoint Presentation</vt:lpstr>
      <vt:lpstr>Thank you!</vt:lpstr>
      <vt:lpstr>Questions?</vt:lpstr>
      <vt:lpstr>Questions?</vt:lpstr>
    </vt:vector>
  </TitlesOfParts>
  <Company>Translational Neuromodeling Unit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Basics</dc:title>
  <dc:creator>Saee Paliwal</dc:creator>
  <cp:lastModifiedBy>Saee Paliwal</cp:lastModifiedBy>
  <cp:revision>55</cp:revision>
  <dcterms:created xsi:type="dcterms:W3CDTF">2016-08-05T13:50:28Z</dcterms:created>
  <dcterms:modified xsi:type="dcterms:W3CDTF">2016-08-27T16:15:34Z</dcterms:modified>
</cp:coreProperties>
</file>